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5"/>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902"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2" r:id="rId37"/>
    <p:sldId id="731" r:id="rId38"/>
    <p:sldId id="873" r:id="rId39"/>
    <p:sldId id="703" r:id="rId40"/>
    <p:sldId id="704" r:id="rId41"/>
    <p:sldId id="705" r:id="rId42"/>
    <p:sldId id="706" r:id="rId43"/>
    <p:sldId id="707" r:id="rId44"/>
    <p:sldId id="708" r:id="rId45"/>
    <p:sldId id="709" r:id="rId46"/>
    <p:sldId id="710" r:id="rId47"/>
    <p:sldId id="711" r:id="rId48"/>
    <p:sldId id="896" r:id="rId49"/>
    <p:sldId id="897" r:id="rId50"/>
    <p:sldId id="738" r:id="rId51"/>
    <p:sldId id="743" r:id="rId52"/>
    <p:sldId id="891" r:id="rId53"/>
    <p:sldId id="745" r:id="rId54"/>
    <p:sldId id="746" r:id="rId55"/>
    <p:sldId id="747"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24" r:id="rId81"/>
    <p:sldId id="938" r:id="rId82"/>
    <p:sldId id="923" r:id="rId83"/>
    <p:sldId id="926" r:id="rId84"/>
    <p:sldId id="927" r:id="rId85"/>
    <p:sldId id="928" r:id="rId86"/>
    <p:sldId id="918" r:id="rId87"/>
    <p:sldId id="919" r:id="rId88"/>
    <p:sldId id="794" r:id="rId89"/>
    <p:sldId id="908" r:id="rId90"/>
    <p:sldId id="921" r:id="rId91"/>
    <p:sldId id="913" r:id="rId92"/>
    <p:sldId id="922" r:id="rId93"/>
    <p:sldId id="916" r:id="rId94"/>
    <p:sldId id="929" r:id="rId95"/>
    <p:sldId id="930" r:id="rId96"/>
    <p:sldId id="887" r:id="rId97"/>
    <p:sldId id="889" r:id="rId98"/>
    <p:sldId id="800" r:id="rId99"/>
    <p:sldId id="801" r:id="rId100"/>
    <p:sldId id="862" r:id="rId101"/>
    <p:sldId id="863" r:id="rId102"/>
    <p:sldId id="865" r:id="rId103"/>
    <p:sldId id="866" r:id="rId104"/>
    <p:sldId id="931" r:id="rId105"/>
    <p:sldId id="932" r:id="rId106"/>
    <p:sldId id="940" r:id="rId107"/>
    <p:sldId id="942" r:id="rId108"/>
    <p:sldId id="943" r:id="rId109"/>
    <p:sldId id="944" r:id="rId110"/>
    <p:sldId id="867" r:id="rId111"/>
    <p:sldId id="868" r:id="rId112"/>
    <p:sldId id="945" r:id="rId113"/>
    <p:sldId id="857" r:id="rId114"/>
    <p:sldId id="858" r:id="rId115"/>
    <p:sldId id="804" r:id="rId116"/>
    <p:sldId id="860" r:id="rId117"/>
    <p:sldId id="859" r:id="rId118"/>
    <p:sldId id="805" r:id="rId119"/>
    <p:sldId id="829" r:id="rId120"/>
    <p:sldId id="834" r:id="rId121"/>
    <p:sldId id="831" r:id="rId122"/>
    <p:sldId id="832" r:id="rId123"/>
    <p:sldId id="833" r:id="rId124"/>
    <p:sldId id="835" r:id="rId125"/>
    <p:sldId id="836" r:id="rId126"/>
    <p:sldId id="837" r:id="rId127"/>
    <p:sldId id="840" r:id="rId128"/>
    <p:sldId id="841" r:id="rId129"/>
    <p:sldId id="838" r:id="rId130"/>
    <p:sldId id="839" r:id="rId131"/>
    <p:sldId id="842" r:id="rId132"/>
    <p:sldId id="843" r:id="rId133"/>
    <p:sldId id="821" r:id="rId134"/>
    <p:sldId id="822" r:id="rId135"/>
    <p:sldId id="823" r:id="rId136"/>
    <p:sldId id="849" r:id="rId137"/>
    <p:sldId id="890" r:id="rId138"/>
    <p:sldId id="850" r:id="rId139"/>
    <p:sldId id="852" r:id="rId140"/>
    <p:sldId id="853" r:id="rId141"/>
    <p:sldId id="854" r:id="rId142"/>
    <p:sldId id="899" r:id="rId143"/>
    <p:sldId id="856"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DD730D"/>
    <a:srgbClr val="0070C0"/>
    <a:srgbClr val="FD7D00"/>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64037" autoAdjust="0"/>
  </p:normalViewPr>
  <p:slideViewPr>
    <p:cSldViewPr snapToGrid="0">
      <p:cViewPr>
        <p:scale>
          <a:sx n="66" d="100"/>
          <a:sy n="66" d="100"/>
        </p:scale>
        <p:origin x="2568" y="426"/>
      </p:cViewPr>
      <p:guideLst>
        <p:guide orient="horz" pos="4296"/>
        <p:guide pos="3840"/>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When you leave this room, assuming you stay awake, you'll know how each of them work at a fundamental level, how they compare with each other, and some things to consider when implementing them.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gap in my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algorithms where…</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interface.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the Identity Provider's </a:t>
            </a:r>
            <a:r>
              <a:rPr lang="en-US" sz="1200" b="1" i="0" kern="1200" dirty="0">
                <a:solidFill>
                  <a:schemeClr val="tx1"/>
                </a:solidFill>
                <a:effectLst/>
                <a:latin typeface="+mn-lt"/>
                <a:ea typeface="+mn-ea"/>
                <a:cs typeface="+mn-cs"/>
              </a:rPr>
              <a:t>public</a:t>
            </a:r>
            <a:r>
              <a:rPr lang="en-US" sz="1200" b="0" i="0" kern="1200" dirty="0">
                <a:solidFill>
                  <a:schemeClr val="tx1"/>
                </a:solidFill>
                <a:effectLst/>
                <a:latin typeface="+mn-lt"/>
                <a:ea typeface="+mn-ea"/>
                <a:cs typeface="+mn-cs"/>
              </a:rPr>
              <a:t>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Public key cryptography allows for the same sort of message signing that we talked about earlier, but it doesn't require the client and server to share a private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Intro:</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Compare/contrast SAML (sign in using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credentials)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(authorize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not an authentication protocol</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Authentication is all about "who"</a:t>
            </a:r>
          </a:p>
          <a:p>
            <a:pPr marL="628650" lvl="1" indent="-171450">
              <a:buFont typeface="Arial" panose="020B0604020202020204" pitchFamily="34" charset="0"/>
              <a:buChar char="•"/>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doesn't tell us anything about "who":</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Doesn't tell us WHO authorized the request</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Doesn't tell us HOW they were authenticated</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Doesn't tell us if they are even still there. (In fact, often used when user ISN'T still there)</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All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knows is that it asked for a token, got a token, and the token allowed access to API</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when you leave here today you should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guided tour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call”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something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like complete nonsense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any of these things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coding with it.</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break each of these things down into simple explanations so that you can understand where they're similar, where they're different, and what you should consider when deciding whether to use them.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gets automatically sent back to the server with every request, but the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TODO: JWT from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party with public/private key validation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9.png"/></Relationships>
</file>

<file path=ppt/slides/_rels/slide1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18.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8.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5.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sp>
        <p:nvSpPr>
          <p:cNvPr id="13" name="!!rectIdpPublic">
            <a:extLst>
              <a:ext uri="{FF2B5EF4-FFF2-40B4-BE49-F238E27FC236}">
                <a16:creationId xmlns:a16="http://schemas.microsoft.com/office/drawing/2014/main" id="{BBE54072-7FA6-E52E-B0DC-9DB5CEC11087}"/>
              </a:ext>
            </a:extLst>
          </p:cNvPr>
          <p:cNvSpPr/>
          <p:nvPr/>
        </p:nvSpPr>
        <p:spPr>
          <a:xfrm>
            <a:off x="6881730" y="7209022"/>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xtIdpPublic">
            <a:extLst>
              <a:ext uri="{FF2B5EF4-FFF2-40B4-BE49-F238E27FC236}">
                <a16:creationId xmlns:a16="http://schemas.microsoft.com/office/drawing/2014/main" id="{0385A3DC-94F4-45C5-3315-49E488FF9B03}"/>
              </a:ext>
            </a:extLst>
          </p:cNvPr>
          <p:cNvSpPr txBox="1"/>
          <p:nvPr/>
        </p:nvSpPr>
        <p:spPr>
          <a:xfrm>
            <a:off x="6883605" y="7207810"/>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23F4F22-AF4C-4DE4-D708-5600719C12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6906334"/>
            <a:ext cx="534142" cy="728376"/>
          </a:xfrm>
          <a:prstGeom prst="rect">
            <a:avLst/>
          </a:prstGeom>
        </p:spPr>
      </p:pic>
      <p:pic>
        <p:nvPicPr>
          <p:cNvPr id="16" name="Picture 15">
            <a:extLst>
              <a:ext uri="{FF2B5EF4-FFF2-40B4-BE49-F238E27FC236}">
                <a16:creationId xmlns:a16="http://schemas.microsoft.com/office/drawing/2014/main" id="{76D4620E-B3F7-1FDC-2682-4D3794BCD376}"/>
              </a:ext>
            </a:extLst>
          </p:cNvPr>
          <p:cNvPicPr>
            <a:picLocks noChangeAspect="1"/>
          </p:cNvPicPr>
          <p:nvPr/>
        </p:nvPicPr>
        <p:blipFill>
          <a:blip r:embed="rId6"/>
          <a:stretch>
            <a:fillRect/>
          </a:stretch>
        </p:blipFill>
        <p:spPr>
          <a:xfrm>
            <a:off x="3469333" y="6910491"/>
            <a:ext cx="536698" cy="728376"/>
          </a:xfrm>
          <a:prstGeom prst="rect">
            <a:avLst/>
          </a:prstGeom>
        </p:spPr>
      </p:pic>
      <p:sp>
        <p:nvSpPr>
          <p:cNvPr id="17" name="!!rectIdpPrivate">
            <a:extLst>
              <a:ext uri="{FF2B5EF4-FFF2-40B4-BE49-F238E27FC236}">
                <a16:creationId xmlns:a16="http://schemas.microsoft.com/office/drawing/2014/main" id="{2BD83CCA-B7BC-9D01-21D0-666B8D9116CA}"/>
              </a:ext>
            </a:extLst>
          </p:cNvPr>
          <p:cNvSpPr/>
          <p:nvPr/>
        </p:nvSpPr>
        <p:spPr>
          <a:xfrm>
            <a:off x="4004156" y="7180749"/>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IdpPrivate">
            <a:extLst>
              <a:ext uri="{FF2B5EF4-FFF2-40B4-BE49-F238E27FC236}">
                <a16:creationId xmlns:a16="http://schemas.microsoft.com/office/drawing/2014/main" id="{2930DE60-DD4E-F171-4040-EA11863CDEC9}"/>
              </a:ext>
            </a:extLst>
          </p:cNvPr>
          <p:cNvSpPr txBox="1"/>
          <p:nvPr/>
        </p:nvSpPr>
        <p:spPr>
          <a:xfrm>
            <a:off x="4006031" y="7179537"/>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7" grpId="0" animBg="1"/>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0" name="!!rectIdpPublic">
            <a:extLst>
              <a:ext uri="{FF2B5EF4-FFF2-40B4-BE49-F238E27FC236}">
                <a16:creationId xmlns:a16="http://schemas.microsoft.com/office/drawing/2014/main" id="{B104D828-A843-E408-2095-1746F1C15562}"/>
              </a:ext>
            </a:extLst>
          </p:cNvPr>
          <p:cNvSpPr/>
          <p:nvPr/>
        </p:nvSpPr>
        <p:spPr>
          <a:xfrm>
            <a:off x="6881730" y="4712564"/>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xtIdpPublic">
            <a:extLst>
              <a:ext uri="{FF2B5EF4-FFF2-40B4-BE49-F238E27FC236}">
                <a16:creationId xmlns:a16="http://schemas.microsoft.com/office/drawing/2014/main" id="{4764F485-4F91-188A-5316-BB6F1AAE29AA}"/>
              </a:ext>
            </a:extLst>
          </p:cNvPr>
          <p:cNvSpPr txBox="1"/>
          <p:nvPr/>
        </p:nvSpPr>
        <p:spPr>
          <a:xfrm>
            <a:off x="6883605" y="471135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F354181B-9816-D1F4-6E2E-5345AFF67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4409876"/>
            <a:ext cx="534142" cy="728376"/>
          </a:xfrm>
          <a:prstGeom prst="rect">
            <a:avLst/>
          </a:prstGeom>
        </p:spPr>
      </p:pic>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6"/>
          <a:stretch>
            <a:fillRect/>
          </a:stretch>
        </p:blipFill>
        <p:spPr>
          <a:xfrm>
            <a:off x="3469333" y="4414033"/>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4004156" y="4684291"/>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4006031" y="4683079"/>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2"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
        <p:nvSpPr>
          <p:cNvPr id="12" name="!!rectIdpPublic">
            <a:extLst>
              <a:ext uri="{FF2B5EF4-FFF2-40B4-BE49-F238E27FC236}">
                <a16:creationId xmlns:a16="http://schemas.microsoft.com/office/drawing/2014/main" id="{B37EBBB0-CF88-5131-1C09-72C7AC7D9341}"/>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IdpPublic">
            <a:extLst>
              <a:ext uri="{FF2B5EF4-FFF2-40B4-BE49-F238E27FC236}">
                <a16:creationId xmlns:a16="http://schemas.microsoft.com/office/drawing/2014/main" id="{8335B7FC-F152-6F29-E145-D868F9D6BAB6}"/>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D19103A0-7D35-992C-7390-015E3DA619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2594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428566" y="338486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0800000" flipV="1">
            <a:off x="6913927" y="3750615"/>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7630020"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7631896"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7632623"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056921" y="3750615"/>
            <a:ext cx="597445" cy="447008"/>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7790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6200000" flipV="1">
            <a:off x="3171803" y="3712634"/>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a:stCxn id="29" idx="1"/>
          </p:cNvCxnSpPr>
          <p:nvPr/>
        </p:nvCxnSpPr>
        <p:spPr>
          <a:xfrm flipH="1" flipV="1">
            <a:off x="3929142" y="2813545"/>
            <a:ext cx="2070020" cy="62712"/>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08B4B271-5C13-2B89-0EBE-D448432ED2E9}"/>
              </a:ext>
            </a:extLst>
          </p:cNvPr>
          <p:cNvPicPr>
            <a:picLocks noChangeAspect="1"/>
          </p:cNvPicPr>
          <p:nvPr/>
        </p:nvPicPr>
        <p:blipFill>
          <a:blip r:embed="rId6"/>
          <a:stretch>
            <a:fillRect/>
          </a:stretch>
        </p:blipFill>
        <p:spPr>
          <a:xfrm>
            <a:off x="12192000" y="986232"/>
            <a:ext cx="1395034" cy="1346673"/>
          </a:xfrm>
          <a:prstGeom prst="rect">
            <a:avLst/>
          </a:prstGeom>
        </p:spPr>
      </p:pic>
      <p:sp>
        <p:nvSpPr>
          <p:cNvPr id="19" name="!!Sidebar">
            <a:extLst>
              <a:ext uri="{FF2B5EF4-FFF2-40B4-BE49-F238E27FC236}">
                <a16:creationId xmlns:a16="http://schemas.microsoft.com/office/drawing/2014/main" id="{3C5D745C-C1D0-DE2A-FC12-0001A7AA39A3}"/>
              </a:ext>
            </a:extLst>
          </p:cNvPr>
          <p:cNvSpPr txBox="1"/>
          <p:nvPr/>
        </p:nvSpPr>
        <p:spPr>
          <a:xfrm>
            <a:off x="-2040964"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3" name="TextBox 22">
            <a:extLst>
              <a:ext uri="{FF2B5EF4-FFF2-40B4-BE49-F238E27FC236}">
                <a16:creationId xmlns:a16="http://schemas.microsoft.com/office/drawing/2014/main" id="{512D1BC3-817E-F00E-6BD7-C8BC744E15F8}"/>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Tree>
    <p:extLst>
      <p:ext uri="{BB962C8B-B14F-4D97-AF65-F5344CB8AC3E}">
        <p14:creationId xmlns:p14="http://schemas.microsoft.com/office/powerpoint/2010/main" val="3771142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5" name="!!Arrow 3">
            <a:extLst>
              <a:ext uri="{FF2B5EF4-FFF2-40B4-BE49-F238E27FC236}">
                <a16:creationId xmlns:a16="http://schemas.microsoft.com/office/drawing/2014/main" id="{4CD03522-1ED4-B18E-1B4E-77B0F0395A2A}"/>
              </a:ext>
            </a:extLst>
          </p:cNvPr>
          <p:cNvCxnSpPr>
            <a:cxnSpLocks/>
          </p:cNvCxnSpPr>
          <p:nvPr/>
        </p:nvCxnSpPr>
        <p:spPr>
          <a:xfrm flipV="1">
            <a:off x="2308438" y="699745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4">
            <a:extLst>
              <a:ext uri="{FF2B5EF4-FFF2-40B4-BE49-F238E27FC236}">
                <a16:creationId xmlns:a16="http://schemas.microsoft.com/office/drawing/2014/main" id="{EBEBF413-9E8C-9303-D4E2-8B07C3D4B838}"/>
              </a:ext>
            </a:extLst>
          </p:cNvPr>
          <p:cNvSpPr txBox="1"/>
          <p:nvPr/>
        </p:nvSpPr>
        <p:spPr>
          <a:xfrm>
            <a:off x="509275" y="8023262"/>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86782</TotalTime>
  <Words>13590</Words>
  <Application>Microsoft Office PowerPoint</Application>
  <PresentationFormat>Widescreen</PresentationFormat>
  <Paragraphs>2340</Paragraphs>
  <Slides>143</Slides>
  <Notes>143</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143</vt:i4>
      </vt:variant>
    </vt:vector>
  </HeadingPairs>
  <TitlesOfParts>
    <vt:vector size="154"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use &lt;foo&gt; in &lt;lang&gt;”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1351</cp:revision>
  <dcterms:created xsi:type="dcterms:W3CDTF">2013-12-09T01:29:59Z</dcterms:created>
  <dcterms:modified xsi:type="dcterms:W3CDTF">2023-12-16T12:35:41Z</dcterms:modified>
</cp:coreProperties>
</file>